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8" r:id="rId9"/>
    <p:sldId id="259" r:id="rId10"/>
    <p:sldId id="269" r:id="rId11"/>
    <p:sldId id="271" r:id="rId12"/>
    <p:sldId id="272" r:id="rId13"/>
    <p:sldId id="260" r:id="rId14"/>
    <p:sldId id="265" r:id="rId15"/>
    <p:sldId id="266" r:id="rId16"/>
    <p:sldId id="273" r:id="rId17"/>
    <p:sldId id="270" r:id="rId18"/>
    <p:sldId id="267" r:id="rId1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79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02.04.2023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0" y="153889"/>
            <a:ext cx="9144000" cy="6678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Министерство науки и высшего образования РФ 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федеральное государственное бюджетное образовательное учреждение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высшего образования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«Рыбинский государственный авиационный технический университет 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имени П.А. Соловьева</a:t>
            </a:r>
            <a:r>
              <a:rPr lang="ru-RU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»</a:t>
            </a: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Факультет </a:t>
            </a:r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радиоэлектроники и </a:t>
            </a:r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информатики</a:t>
            </a: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 </a:t>
            </a:r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математического и программного обеспечения электронных вычислительных средств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2000" cap="all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выпускная квалификационная работа</a:t>
            </a:r>
            <a:endParaRPr lang="ru-RU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2800" dirty="0">
                <a:solidFill>
                  <a:schemeClr val="bg1"/>
                </a:solidFill>
              </a:rPr>
              <a:t>Разработка системы управления интеллектуальной роботизированной модульной платформой.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/>
            <a:r>
              <a:rPr lang="ru-RU" sz="1600" u="sng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Соискатель, студент </a:t>
            </a:r>
            <a:r>
              <a:rPr lang="ru-RU" sz="1600" u="sng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группы ИПБ-19                                             </a:t>
            </a:r>
            <a:r>
              <a:rPr lang="ru-RU" sz="1600" u="sng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		  Ювченко </a:t>
            </a:r>
            <a:r>
              <a:rPr lang="ru-RU" sz="1600" u="sng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Д.А. </a:t>
            </a:r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u="sng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Руководитель </a:t>
            </a:r>
            <a:r>
              <a:rPr lang="ru-RU" sz="1600" u="sng" dirty="0" smtClean="0">
                <a:solidFill>
                  <a:schemeClr val="bg1"/>
                </a:solidFill>
              </a:rPr>
              <a:t> </a:t>
            </a:r>
            <a:r>
              <a:rPr lang="ru-RU" sz="1600" u="sng" dirty="0">
                <a:solidFill>
                  <a:schemeClr val="bg1"/>
                </a:solidFill>
              </a:rPr>
              <a:t>к.ф.-м.н.,</a:t>
            </a:r>
            <a:r>
              <a:rPr lang="en-US" sz="1600" u="sng" dirty="0">
                <a:solidFill>
                  <a:schemeClr val="bg1"/>
                </a:solidFill>
              </a:rPr>
              <a:t> </a:t>
            </a:r>
            <a:r>
              <a:rPr lang="ru-RU" sz="1600" u="sng" dirty="0">
                <a:solidFill>
                  <a:schemeClr val="bg1"/>
                </a:solidFill>
              </a:rPr>
              <a:t>профессор	</a:t>
            </a:r>
            <a:r>
              <a:rPr lang="ru-RU" sz="1600" u="sng" dirty="0" smtClean="0">
                <a:solidFill>
                  <a:schemeClr val="bg1"/>
                </a:solidFill>
              </a:rPr>
              <a:t>      </a:t>
            </a:r>
            <a:r>
              <a:rPr lang="ru-RU" sz="1600" u="sng" dirty="0">
                <a:solidFill>
                  <a:schemeClr val="bg1"/>
                </a:solidFill>
              </a:rPr>
              <a:t>		 	</a:t>
            </a:r>
            <a:r>
              <a:rPr lang="ru-RU" sz="1600" u="sng" dirty="0" smtClean="0">
                <a:solidFill>
                  <a:schemeClr val="bg1"/>
                </a:solidFill>
              </a:rPr>
              <a:t>   </a:t>
            </a:r>
            <a:r>
              <a:rPr lang="ru-RU" sz="1600" u="sng" dirty="0" err="1" smtClean="0">
                <a:solidFill>
                  <a:schemeClr val="bg1"/>
                </a:solidFill>
              </a:rPr>
              <a:t>Паламарь</a:t>
            </a:r>
            <a:r>
              <a:rPr lang="ru-RU" sz="1600" u="sng" dirty="0" smtClean="0">
                <a:solidFill>
                  <a:schemeClr val="bg1"/>
                </a:solidFill>
              </a:rPr>
              <a:t> И.Н.</a:t>
            </a:r>
            <a:endParaRPr lang="ru-RU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 </a:t>
            </a: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Рыбинск </a:t>
            </a:r>
            <a:r>
              <a:rPr lang="ru-RU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2023</a:t>
            </a:r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ru-RU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65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5732" y="113021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Сравнение с аналогами</a:t>
            </a:r>
            <a:br>
              <a:rPr lang="ru-RU" dirty="0" smtClean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Универсальный автономный </a:t>
            </a:r>
            <a:r>
              <a:rPr lang="ru-RU" dirty="0" err="1" smtClean="0">
                <a:solidFill>
                  <a:schemeClr val="bg1"/>
                </a:solidFill>
              </a:rPr>
              <a:t>ровер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AutoShape 2" descr="005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005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6" descr="005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8" descr="005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10" descr="005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12" descr="005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1700808"/>
            <a:ext cx="4429125" cy="2171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6" name="Picture 1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88813"/>
            <a:ext cx="4103332" cy="2228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7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802" y="3717032"/>
            <a:ext cx="3977752" cy="304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8" name="Picture 1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931" y="3573016"/>
            <a:ext cx="4299451" cy="280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4468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-83220"/>
            <a:ext cx="8229600" cy="1143000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Трал </a:t>
            </a:r>
            <a:r>
              <a:rPr lang="ru-RU" dirty="0" smtClean="0">
                <a:solidFill>
                  <a:schemeClr val="bg1"/>
                </a:solidFill>
              </a:rPr>
              <a:t>Патруль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100" name="Picture 4" descr="https://www.robot96.ru/wp-content/uploads/2020/01/5bad3e55e5b8af2a04ecd5206c8917c4829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179" y="3784872"/>
            <a:ext cx="4625107" cy="307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908720"/>
            <a:ext cx="3381375" cy="337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741" y="3351411"/>
            <a:ext cx="2324100" cy="28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059780"/>
            <a:ext cx="4104456" cy="35942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26129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chemeClr val="bg1"/>
                </a:solidFill>
              </a:rPr>
              <a:t>Knightscope</a:t>
            </a:r>
            <a:r>
              <a:rPr lang="en-US" b="1" dirty="0" smtClean="0">
                <a:solidFill>
                  <a:schemeClr val="bg1"/>
                </a:solidFill>
              </a:rPr>
              <a:t> K5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32" y="2204864"/>
            <a:ext cx="8761871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4504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ru-RU" dirty="0">
                <a:solidFill>
                  <a:schemeClr val="bg1"/>
                </a:solidFill>
              </a:rPr>
              <a:t>Предполагаемый эффект от внедрения </a:t>
            </a:r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07504" y="1556792"/>
            <a:ext cx="8856984" cy="4493096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Увеличение покрытия территории наблюдением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Уменьшение затрат на наблюдение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Уменьшение «человеческого фактора»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Возможность удалённого наблюдения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Улучшение реагирования на различные события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5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-99392"/>
            <a:ext cx="8229600" cy="1143000"/>
          </a:xfrm>
        </p:spPr>
        <p:txBody>
          <a:bodyPr>
            <a:norm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Функциональные требования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836712"/>
            <a:ext cx="8856984" cy="58326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200" dirty="0" smtClean="0">
                <a:solidFill>
                  <a:schemeClr val="bg1"/>
                </a:solidFill>
              </a:rPr>
              <a:t>	К </a:t>
            </a:r>
            <a:r>
              <a:rPr lang="ru-RU" sz="2200" dirty="0">
                <a:solidFill>
                  <a:schemeClr val="bg1"/>
                </a:solidFill>
              </a:rPr>
              <a:t>основным требованиям к разрабатываемой системе относятся: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Автономность работы с минимальным вмешательством человека.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Возможность установки модулей различного назначения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Модифицируемость платформы под различные модули </a:t>
            </a:r>
          </a:p>
          <a:p>
            <a:pPr lvl="0"/>
            <a:r>
              <a:rPr lang="ru-RU" sz="2200" dirty="0" smtClean="0">
                <a:solidFill>
                  <a:schemeClr val="bg1"/>
                </a:solidFill>
              </a:rPr>
              <a:t>Обучаемость </a:t>
            </a:r>
            <a:r>
              <a:rPr lang="ru-RU" sz="2200" dirty="0">
                <a:solidFill>
                  <a:schemeClr val="bg1"/>
                </a:solidFill>
              </a:rPr>
              <a:t>платформы – платформа должна учиться выполнять те действия которые сможет задать пользователь в рамках того набора модулей, который он использует.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Система должна уметь ориентирование в пространстве и понимать, в каком контексте происходит работа. </a:t>
            </a:r>
            <a:endParaRPr lang="ru-RU" sz="2200" dirty="0" smtClean="0">
              <a:solidFill>
                <a:schemeClr val="bg1"/>
              </a:solidFill>
            </a:endParaRPr>
          </a:p>
          <a:p>
            <a:pPr lvl="0"/>
            <a:r>
              <a:rPr lang="ru-RU" sz="2200" dirty="0" smtClean="0">
                <a:solidFill>
                  <a:schemeClr val="bg1"/>
                </a:solidFill>
              </a:rPr>
              <a:t>Должна </a:t>
            </a:r>
            <a:r>
              <a:rPr lang="ru-RU" sz="2200" dirty="0">
                <a:solidFill>
                  <a:schemeClr val="bg1"/>
                </a:solidFill>
              </a:rPr>
              <a:t>быть возможность ручного управления посредством пульта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Должна быть возможность настройки различных параметров с помощью телефона или компьютера, не требуя вмешательства специально подготовленного персонала.</a:t>
            </a:r>
          </a:p>
          <a:p>
            <a:pPr lvl="0"/>
            <a:r>
              <a:rPr lang="ru-RU" sz="2200" dirty="0">
                <a:solidFill>
                  <a:schemeClr val="bg1"/>
                </a:solidFill>
              </a:rPr>
              <a:t>Должна быть возможность аварийной остановки</a:t>
            </a:r>
          </a:p>
          <a:p>
            <a:endParaRPr lang="ru-RU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339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Нефункциональные требования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	К </a:t>
            </a:r>
            <a:r>
              <a:rPr lang="ru-RU" dirty="0">
                <a:solidFill>
                  <a:schemeClr val="bg1"/>
                </a:solidFill>
              </a:rPr>
              <a:t>основным не функциональным требования можно отнести следующие: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Робот должен работать в различных метеорологических условиях, начиная от +35 градусов тепла, до – 10 градусов холода.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Доступ к настройкам робота может получить только определённое «доверенное» лицо. 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Выполнить аварийную остановку может любой человек.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Доступ к различным данным, которые может хранить у себя робот в процессе эксплуатации не должны получать не доверенные лица.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878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1196" y="11663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Упрощённая схема взаимодействия модулей проекта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40768"/>
            <a:ext cx="6840760" cy="5284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8740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-171400"/>
            <a:ext cx="8229600" cy="114300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Методика тестирования</a:t>
            </a:r>
            <a:endParaRPr lang="ru-RU" dirty="0">
              <a:solidFill>
                <a:schemeClr val="bg1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4175733"/>
              </p:ext>
            </p:extLst>
          </p:nvPr>
        </p:nvGraphicFramePr>
        <p:xfrm>
          <a:off x="395536" y="836712"/>
          <a:ext cx="8229600" cy="587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Действие / команда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Ожидаемый результат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Запуск комплекса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Включения</a:t>
                      </a:r>
                      <a:r>
                        <a:rPr lang="ru-RU" baseline="0" dirty="0" smtClean="0"/>
                        <a:t> и ожидание команд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Произнесение команды напрямую</a:t>
                      </a:r>
                      <a:r>
                        <a:rPr lang="ru-RU" baseline="0" dirty="0" smtClean="0"/>
                        <a:t> роботу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Выполнение</a:t>
                      </a:r>
                      <a:r>
                        <a:rPr lang="ru-RU" baseline="0" dirty="0" smtClean="0"/>
                        <a:t> команды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Произнесение</a:t>
                      </a:r>
                      <a:r>
                        <a:rPr lang="ru-RU" baseline="0" dirty="0" smtClean="0"/>
                        <a:t> команды роботу через телефон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Выполнение</a:t>
                      </a:r>
                      <a:r>
                        <a:rPr lang="ru-RU" baseline="0" dirty="0" smtClean="0"/>
                        <a:t> команды</a:t>
                      </a:r>
                      <a:endParaRPr lang="ru-R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Удалённое</a:t>
                      </a:r>
                      <a:r>
                        <a:rPr lang="ru-RU" baseline="0" dirty="0" smtClean="0"/>
                        <a:t> произнесение команды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Выполнение</a:t>
                      </a:r>
                      <a:r>
                        <a:rPr lang="ru-RU" baseline="0" dirty="0" smtClean="0"/>
                        <a:t> команды</a:t>
                      </a:r>
                      <a:endParaRPr lang="ru-R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Обучение робота движению</a:t>
                      </a:r>
                      <a:r>
                        <a:rPr lang="ru-RU" baseline="0" dirty="0" smtClean="0"/>
                        <a:t> по маршруту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Робот обучен</a:t>
                      </a:r>
                      <a:r>
                        <a:rPr lang="ru-RU" baseline="0" dirty="0" smtClean="0"/>
                        <a:t> и по необходимой команде выполняет патрулирование по указанному маршруту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Команда</a:t>
                      </a:r>
                      <a:r>
                        <a:rPr lang="ru-RU" baseline="0" dirty="0" smtClean="0"/>
                        <a:t> на детектирование людей на маршруте патрулирования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При контакте с человеком</a:t>
                      </a:r>
                      <a:r>
                        <a:rPr lang="ru-RU" baseline="0" dirty="0" smtClean="0"/>
                        <a:t> робот его распознаёт и действует в соответствии с протоколом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Демонстрация</a:t>
                      </a:r>
                      <a:r>
                        <a:rPr lang="ru-RU" baseline="0" dirty="0" smtClean="0"/>
                        <a:t> огня роботу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Выполнение соответствующего</a:t>
                      </a:r>
                      <a:r>
                        <a:rPr lang="ru-RU" baseline="0" dirty="0" smtClean="0"/>
                        <a:t> протокола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Демонстрация</a:t>
                      </a:r>
                      <a:r>
                        <a:rPr lang="ru-RU" baseline="0" dirty="0" smtClean="0"/>
                        <a:t> человека в темноте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Обнаружение</a:t>
                      </a:r>
                      <a:r>
                        <a:rPr lang="ru-RU" baseline="0" dirty="0" smtClean="0"/>
                        <a:t> человека в темноте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Демонстрация</a:t>
                      </a:r>
                      <a:r>
                        <a:rPr lang="ru-RU" baseline="0" dirty="0" smtClean="0"/>
                        <a:t> огня в «темноте»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Выполнение соответствующего</a:t>
                      </a:r>
                      <a:r>
                        <a:rPr lang="ru-RU" baseline="0" dirty="0" smtClean="0"/>
                        <a:t> протокола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5249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Технологии и инструментарий </a:t>
            </a:r>
            <a:r>
              <a:rPr lang="ru-RU" b="1" dirty="0" smtClean="0">
                <a:solidFill>
                  <a:schemeClr val="bg1"/>
                </a:solidFill>
              </a:rPr>
              <a:t>разработки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	При </a:t>
            </a:r>
            <a:r>
              <a:rPr lang="ru-RU" dirty="0">
                <a:solidFill>
                  <a:schemeClr val="bg1"/>
                </a:solidFill>
              </a:rPr>
              <a:t>разработке будут использоваться следующие технологии, программы и средства: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Python</a:t>
            </a:r>
            <a:r>
              <a:rPr lang="ru-RU" dirty="0">
                <a:solidFill>
                  <a:schemeClr val="bg1"/>
                </a:solidFill>
              </a:rPr>
              <a:t> 3.* и различные </a:t>
            </a:r>
            <a:r>
              <a:rPr lang="en-US" dirty="0">
                <a:solidFill>
                  <a:schemeClr val="bg1"/>
                </a:solidFill>
              </a:rPr>
              <a:t>IDE </a:t>
            </a:r>
            <a:r>
              <a:rPr lang="ru-RU" dirty="0">
                <a:solidFill>
                  <a:schemeClr val="bg1"/>
                </a:solidFill>
              </a:rPr>
              <a:t>для разработки. Будут использоваться для написания центрального аппарата системы.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C</a:t>
            </a:r>
            <a:r>
              <a:rPr lang="ru-RU" dirty="0">
                <a:solidFill>
                  <a:schemeClr val="bg1"/>
                </a:solidFill>
              </a:rPr>
              <a:t>++ и </a:t>
            </a:r>
            <a:r>
              <a:rPr lang="en-US" dirty="0" err="1">
                <a:solidFill>
                  <a:schemeClr val="bg1"/>
                </a:solidFill>
              </a:rPr>
              <a:t>Arduino</a:t>
            </a:r>
            <a:r>
              <a:rPr lang="en-US" dirty="0">
                <a:solidFill>
                  <a:schemeClr val="bg1"/>
                </a:solidFill>
              </a:rPr>
              <a:t> IDE </a:t>
            </a:r>
            <a:r>
              <a:rPr lang="ru-RU" dirty="0">
                <a:solidFill>
                  <a:schemeClr val="bg1"/>
                </a:solidFill>
              </a:rPr>
              <a:t>– будет использоваться для взаимодействия с конкретными модулями и исполняющими механизмами.</a:t>
            </a:r>
          </a:p>
          <a:p>
            <a:r>
              <a:rPr lang="en-US" dirty="0">
                <a:solidFill>
                  <a:schemeClr val="bg1"/>
                </a:solidFill>
              </a:rPr>
              <a:t>Tenser Flow </a:t>
            </a:r>
            <a:r>
              <a:rPr lang="ru-RU" dirty="0">
                <a:solidFill>
                  <a:schemeClr val="bg1"/>
                </a:solidFill>
              </a:rPr>
              <a:t>– основная библиотека для машинного </a:t>
            </a:r>
            <a:r>
              <a:rPr lang="ru-RU" dirty="0" smtClean="0">
                <a:solidFill>
                  <a:schemeClr val="bg1"/>
                </a:solidFill>
              </a:rPr>
              <a:t>распознавания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Flask - </a:t>
            </a:r>
            <a:r>
              <a:rPr lang="ru-RU" dirty="0" err="1">
                <a:solidFill>
                  <a:schemeClr val="bg1"/>
                </a:solidFill>
              </a:rPr>
              <a:t>фреймворк</a:t>
            </a:r>
            <a:r>
              <a:rPr lang="ru-RU" dirty="0">
                <a:solidFill>
                  <a:schemeClr val="bg1"/>
                </a:solidFill>
              </a:rPr>
              <a:t> для создания веб-приложений на языке программирования </a:t>
            </a:r>
            <a:r>
              <a:rPr lang="ru-RU" dirty="0" err="1">
                <a:solidFill>
                  <a:schemeClr val="bg1"/>
                </a:solidFill>
              </a:rPr>
              <a:t>Python</a:t>
            </a:r>
            <a:r>
              <a:rPr lang="ru-RU" dirty="0">
                <a:solidFill>
                  <a:schemeClr val="bg1"/>
                </a:solidFill>
              </a:rPr>
              <a:t>, использующий набор инструментов </a:t>
            </a:r>
            <a:r>
              <a:rPr lang="ru-RU" dirty="0" err="1">
                <a:solidFill>
                  <a:schemeClr val="bg1"/>
                </a:solidFill>
              </a:rPr>
              <a:t>Werkzeug</a:t>
            </a:r>
            <a:r>
              <a:rPr lang="ru-RU" dirty="0">
                <a:solidFill>
                  <a:schemeClr val="bg1"/>
                </a:solidFill>
              </a:rPr>
              <a:t>, а также </a:t>
            </a:r>
            <a:r>
              <a:rPr lang="ru-RU" dirty="0" err="1">
                <a:solidFill>
                  <a:schemeClr val="bg1"/>
                </a:solidFill>
              </a:rPr>
              <a:t>шаблонизатор</a:t>
            </a:r>
            <a:r>
              <a:rPr lang="ru-RU" dirty="0">
                <a:solidFill>
                  <a:schemeClr val="bg1"/>
                </a:solidFill>
              </a:rPr>
              <a:t> Jinja2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</a:p>
          <a:p>
            <a:r>
              <a:rPr lang="ru-RU" dirty="0" err="1">
                <a:solidFill>
                  <a:schemeClr val="bg1"/>
                </a:solidFill>
              </a:rPr>
              <a:t>Bootstrap</a:t>
            </a:r>
            <a:r>
              <a:rPr lang="ru-RU" dirty="0">
                <a:solidFill>
                  <a:schemeClr val="bg1"/>
                </a:solidFill>
              </a:rPr>
              <a:t> — свободный набор инструментов для создания сайтов и веб-приложений. Включает в себя HTML и CSS шаблоны оформления для </a:t>
            </a:r>
            <a:r>
              <a:rPr lang="ru-RU" dirty="0" err="1">
                <a:solidFill>
                  <a:schemeClr val="bg1"/>
                </a:solidFill>
              </a:rPr>
              <a:t>типографики</a:t>
            </a:r>
            <a:r>
              <a:rPr lang="ru-RU" dirty="0">
                <a:solidFill>
                  <a:schemeClr val="bg1"/>
                </a:solidFill>
              </a:rPr>
              <a:t>, веб форм, кнопок, меток, блоков навигации и прочих компонентов веб-интерфейса, включая </a:t>
            </a:r>
            <a:r>
              <a:rPr lang="ru-RU" dirty="0" err="1">
                <a:solidFill>
                  <a:schemeClr val="bg1"/>
                </a:solidFill>
              </a:rPr>
              <a:t>JavaScript</a:t>
            </a:r>
            <a:r>
              <a:rPr lang="ru-RU" dirty="0">
                <a:solidFill>
                  <a:schemeClr val="bg1"/>
                </a:solidFill>
              </a:rPr>
              <a:t> расширения.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722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Обоснование актуальности разработки 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1600201"/>
            <a:ext cx="8856984" cy="4493096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		В </a:t>
            </a:r>
            <a:r>
              <a:rPr lang="ru-RU" dirty="0">
                <a:solidFill>
                  <a:schemeClr val="bg1"/>
                </a:solidFill>
              </a:rPr>
              <a:t>современном мире всё больше и больше идёт процесс автоматизации. </a:t>
            </a:r>
            <a:r>
              <a:rPr lang="ru-RU" dirty="0" smtClean="0">
                <a:solidFill>
                  <a:schemeClr val="bg1"/>
                </a:solidFill>
              </a:rPr>
              <a:t>Уже </a:t>
            </a:r>
            <a:r>
              <a:rPr lang="ru-RU" dirty="0">
                <a:solidFill>
                  <a:schemeClr val="bg1"/>
                </a:solidFill>
              </a:rPr>
              <a:t>на данный момент роботы широко </a:t>
            </a:r>
            <a:r>
              <a:rPr lang="ru-RU" dirty="0" smtClean="0">
                <a:solidFill>
                  <a:schemeClr val="bg1"/>
                </a:solidFill>
              </a:rPr>
              <a:t>распространены </a:t>
            </a:r>
            <a:r>
              <a:rPr lang="ru-RU" dirty="0">
                <a:solidFill>
                  <a:schemeClr val="bg1"/>
                </a:solidFill>
              </a:rPr>
              <a:t>на производствах и  </a:t>
            </a:r>
            <a:r>
              <a:rPr lang="ru-RU" dirty="0" smtClean="0">
                <a:solidFill>
                  <a:schemeClr val="bg1"/>
                </a:solidFill>
              </a:rPr>
              <a:t>получают </a:t>
            </a:r>
            <a:r>
              <a:rPr lang="ru-RU" dirty="0">
                <a:solidFill>
                  <a:schemeClr val="bg1"/>
                </a:solidFill>
              </a:rPr>
              <a:t>всё большее распространение на складах. 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s://s00.yaplakal.com/pics/pics_original/5/8/9/1388998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33161"/>
            <a:ext cx="3816424" cy="2538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 descr="фото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4033161"/>
            <a:ext cx="4536504" cy="25380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411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469000" y="188640"/>
            <a:ext cx="8229600" cy="1143000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Концепция робота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028" name="Picture 4" descr="https://topvariator.ru/wp-content/uploads/posts/a08f178842d064c00000f9d425f8a8a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19" y="1988840"/>
            <a:ext cx="8664561" cy="417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61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Для кого </a:t>
            </a:r>
            <a:r>
              <a:rPr lang="ru-RU" b="1" dirty="0" smtClean="0">
                <a:solidFill>
                  <a:schemeClr val="bg1"/>
                </a:solidFill>
              </a:rPr>
              <a:t>предназначен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4" name="Picture 4" descr="https://cdn.hswstatic.com/gif/military-robo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68759"/>
            <a:ext cx="3816424" cy="2146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358754" y="3354692"/>
            <a:ext cx="8291264" cy="53265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Робот для пейнтбола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6" name="Picture 6" descr="https://zetzet.ru/wa-data/public/shop/products/16/78/537816/images/737782/737782.75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628800"/>
            <a:ext cx="4032448" cy="268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Объект 2"/>
          <p:cNvSpPr txBox="1">
            <a:spLocks/>
          </p:cNvSpPr>
          <p:nvPr/>
        </p:nvSpPr>
        <p:spPr>
          <a:xfrm>
            <a:off x="4752020" y="4317099"/>
            <a:ext cx="3384376" cy="5326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Полив растений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128" name="Picture 8" descr="https://www.kuka.com/-/media/kuka-corporate/images/products/mobility/kuka-kmr-iiwa_application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980093"/>
            <a:ext cx="3960440" cy="2227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Объект 2"/>
          <p:cNvSpPr txBox="1">
            <a:spLocks/>
          </p:cNvSpPr>
          <p:nvPr/>
        </p:nvSpPr>
        <p:spPr>
          <a:xfrm>
            <a:off x="611560" y="6202567"/>
            <a:ext cx="3384376" cy="5326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Перевоз грузов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755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08972" y="61214"/>
            <a:ext cx="2952328" cy="53265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Кошение газона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631013" y="6050096"/>
            <a:ext cx="2952328" cy="5326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Уборка улиц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5508104" y="35673"/>
            <a:ext cx="2952328" cy="5326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Наблюдение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827584" y="6066331"/>
            <a:ext cx="2952328" cy="5326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ru-RU" dirty="0" smtClean="0">
                <a:solidFill>
                  <a:schemeClr val="bg1"/>
                </a:solidFill>
              </a:rPr>
              <a:t>Пожаротушение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170" name="Picture 2" descr="https://images.satu.kz/119410555_w640_h640_kosilka-robot-berti-e-trai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3" y="548679"/>
            <a:ext cx="4177533" cy="2547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s://www.massey.ac.nz/massey/fms/Massey%20News/2016/3/images/Pasture-Robot-2016-02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42465"/>
            <a:ext cx="4392488" cy="2496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s://g1.nh.ee/images/pix/1000x654/Px4vCcuhIjk/df60e5f104ad7ae476-90473437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49" y="3258019"/>
            <a:ext cx="4173488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https://blogs.nvidia.com/wp-content/uploads/2019/02/ViaBo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258019"/>
            <a:ext cx="4392489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40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</a:rPr>
              <a:t>Описание предметной области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 smtClean="0">
                <a:solidFill>
                  <a:schemeClr val="bg1"/>
                </a:solidFill>
              </a:rPr>
              <a:t>	Для </a:t>
            </a:r>
            <a:r>
              <a:rPr lang="ru-RU" sz="3600" dirty="0">
                <a:solidFill>
                  <a:schemeClr val="bg1"/>
                </a:solidFill>
              </a:rPr>
              <a:t>каждой из описанных задач имеется своя предметная область. Дать описание необходимо всем, но заострим внимание на потенциально, наиболее популярной области. Такой областью является наблюдение за территорией.</a:t>
            </a:r>
          </a:p>
          <a:p>
            <a:endParaRPr lang="ru-RU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562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332656"/>
            <a:ext cx="8640960" cy="61926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 smtClean="0">
                <a:solidFill>
                  <a:schemeClr val="bg1"/>
                </a:solidFill>
              </a:rPr>
              <a:t>	Для </a:t>
            </a:r>
            <a:r>
              <a:rPr lang="ru-RU" sz="3600" dirty="0">
                <a:solidFill>
                  <a:schemeClr val="bg1"/>
                </a:solidFill>
              </a:rPr>
              <a:t>наблюдения за территорией обычно используются камеры или-же вручную происходит обход территории. В данной области  существуют такие проблемы как: </a:t>
            </a:r>
          </a:p>
          <a:p>
            <a:pPr lvl="0"/>
            <a:r>
              <a:rPr lang="ru-RU" sz="3600" dirty="0">
                <a:solidFill>
                  <a:schemeClr val="bg1"/>
                </a:solidFill>
              </a:rPr>
              <a:t>человеческий фактор (человек может попросту заснуть или отвлечься),</a:t>
            </a:r>
          </a:p>
          <a:p>
            <a:pPr lvl="0"/>
            <a:r>
              <a:rPr lang="ru-RU" sz="3600" dirty="0">
                <a:solidFill>
                  <a:schemeClr val="bg1"/>
                </a:solidFill>
              </a:rPr>
              <a:t>недостаточность покрытия камер,</a:t>
            </a:r>
          </a:p>
          <a:p>
            <a:r>
              <a:rPr lang="ru-RU" sz="3600" dirty="0">
                <a:solidFill>
                  <a:schemeClr val="bg1"/>
                </a:solidFill>
              </a:rPr>
              <a:t>большое время, требуемое на обход территории</a:t>
            </a:r>
          </a:p>
        </p:txBody>
      </p:sp>
    </p:spTree>
    <p:extLst>
      <p:ext uri="{BB962C8B-B14F-4D97-AF65-F5344CB8AC3E}">
        <p14:creationId xmlns:p14="http://schemas.microsoft.com/office/powerpoint/2010/main" val="3582394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Предполагаемое использование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4" name="Picture 6" descr="https://static.tildacdn.com/tild3135-3334-4361-b162-616631373561/DJI_011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2924944"/>
            <a:ext cx="6528724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avatars.mds.yandex.net/get-mpic/6966796/img_id3952059270745239249.jpeg/ori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13990"/>
            <a:ext cx="2944176" cy="2458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tsk-service.ru/wp-content/uploads/0/d/e/0de72414bd8df960e05405dac8f8cddd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779" y="1279798"/>
            <a:ext cx="5083677" cy="2859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6107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-171400"/>
            <a:ext cx="8229600" cy="114300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Охранники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4100" name="Picture 4" descr="https://status02.ru/media/images/thumbs/pLnw4gbllcAt_1000x800_mtdhGWC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83" y="1005355"/>
            <a:ext cx="4389357" cy="2927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933056"/>
            <a:ext cx="398145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124744"/>
            <a:ext cx="3305175" cy="302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59" y="3914475"/>
            <a:ext cx="4313287" cy="28277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455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198</Words>
  <Application>Microsoft Office PowerPoint</Application>
  <PresentationFormat>Экран (4:3)</PresentationFormat>
  <Paragraphs>95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Times New Roman</vt:lpstr>
      <vt:lpstr>Тема Office</vt:lpstr>
      <vt:lpstr>Презентация PowerPoint</vt:lpstr>
      <vt:lpstr>Обоснование актуальности разработки </vt:lpstr>
      <vt:lpstr>Концепция робота</vt:lpstr>
      <vt:lpstr>Для кого предназначен</vt:lpstr>
      <vt:lpstr>Презентация PowerPoint</vt:lpstr>
      <vt:lpstr>Описание предметной области </vt:lpstr>
      <vt:lpstr>Презентация PowerPoint</vt:lpstr>
      <vt:lpstr>Предполагаемое использование</vt:lpstr>
      <vt:lpstr>Охранники</vt:lpstr>
      <vt:lpstr>Сравнение с аналогами Универсальный автономный ровер</vt:lpstr>
      <vt:lpstr>Трал Патруль</vt:lpstr>
      <vt:lpstr>Knightscope K5</vt:lpstr>
      <vt:lpstr>Предполагаемый эффект от внедрения </vt:lpstr>
      <vt:lpstr>Функциональные требования </vt:lpstr>
      <vt:lpstr>Нефункциональные требования </vt:lpstr>
      <vt:lpstr>Упрощённая схема взаимодействия модулей проекта</vt:lpstr>
      <vt:lpstr>Методика тестирования</vt:lpstr>
      <vt:lpstr>Технологии и инструментарий разработки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22</cp:revision>
  <dcterms:created xsi:type="dcterms:W3CDTF">2023-02-12T12:48:00Z</dcterms:created>
  <dcterms:modified xsi:type="dcterms:W3CDTF">2023-04-02T13:54:52Z</dcterms:modified>
</cp:coreProperties>
</file>

<file path=docProps/thumbnail.jpeg>
</file>